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sldIdLst>
    <p:sldId id="256" r:id="rId2"/>
    <p:sldId id="291" r:id="rId3"/>
    <p:sldId id="261" r:id="rId4"/>
    <p:sldId id="294" r:id="rId5"/>
    <p:sldId id="299" r:id="rId6"/>
    <p:sldId id="293" r:id="rId7"/>
    <p:sldId id="295" r:id="rId8"/>
    <p:sldId id="296" r:id="rId9"/>
    <p:sldId id="297" r:id="rId10"/>
    <p:sldId id="298" r:id="rId11"/>
    <p:sldId id="292" r:id="rId12"/>
    <p:sldId id="300" r:id="rId13"/>
    <p:sldId id="301" r:id="rId14"/>
    <p:sldId id="302" r:id="rId15"/>
    <p:sldId id="303" r:id="rId16"/>
    <p:sldId id="278" r:id="rId17"/>
    <p:sldId id="30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5D74272-33A3-4084-860E-88E8BDCDEF20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6D1297B-6AEC-4973-BBDF-DA7DE78E41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CD6C99-865D-43EA-A53B-5FE4529DE99E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837CA-59DC-4921-8C29-BFA13C8B82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89775-C87F-4348-9ABD-B0A1B7738963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713FA-3487-4507-9F79-3A732C6399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3D91C-4331-4A17-9BB3-D1F368BF5011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15448-1556-484B-AE22-C16105B31A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CE9DA8-BAC6-4B74-A472-FAFF8690B5FC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639AE-907F-40CD-9712-FE06695A88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C64D5B-D8EB-4D91-8D2C-FF2B13C83669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1A4F4-2B9D-4795-9C6C-4FBAC5D7E9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FCCF9-CF64-4B4B-9264-2B7CC777CC86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F9CD4-7225-442F-A36E-DD4A366F58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1BE83B-A026-4190-B7A5-5332FADD5F11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0F27E-5F06-44F0-8EE1-51E31515A8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0B5DC-980F-495B-B6E9-420AFC00D473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635302-91FF-4F7B-A8B9-F6FF7CA972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7E2BF15F-EAEC-4FEE-BDDD-1B12445B6A4A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E486A-D324-429C-8212-30CD0A6C8D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B3CC7F6-6A87-4F8D-9C49-63531E0B876E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A8DE231-98A3-4604-B03A-3A3B74D0AC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28A2A23-DC9C-47B3-B775-2390B5A9D71C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63A9CF6-B7A5-44DC-9406-95A0705248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Word_Document2.docx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5125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7088187" cy="41767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119000"/>
              </a:lnSpc>
              <a:spcBef>
                <a:spcPts val="0"/>
              </a:spcBef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/>
              </a:rPr>
              <a:t>Приёмы </a:t>
            </a:r>
            <a:r>
              <a:rPr lang="ru-RU" sz="2800" kern="1400" dirty="0">
                <a:solidFill>
                  <a:srgbClr val="000000"/>
                </a:solidFill>
                <a:latin typeface="Times New Roman"/>
              </a:rPr>
              <a:t>духовно-нравственного воспитания обучающихся на уроках окружающего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/>
              </a:rPr>
              <a:t>мира</a:t>
            </a:r>
            <a:endParaRPr lang="ru-RU" sz="1800" kern="1400" dirty="0">
              <a:solidFill>
                <a:srgbClr val="000000"/>
              </a:solidFill>
              <a:latin typeface="Calibri"/>
            </a:endParaRPr>
          </a:p>
          <a:p>
            <a:pPr marR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800" kern="1400" dirty="0">
                <a:solidFill>
                  <a:srgbClr val="000000"/>
                </a:solidFill>
                <a:latin typeface="Calibri"/>
              </a:rPr>
              <a:t> 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Смирнова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О.В.,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«Солнечная СОШ»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Дикие и домашние животные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ебята </a:t>
            </a:r>
            <a:r>
              <a:rPr lang="ru-RU" dirty="0"/>
              <a:t>говорили о том, что </a:t>
            </a:r>
          </a:p>
          <a:p>
            <a:r>
              <a:rPr lang="ru-RU" dirty="0" smtClean="0"/>
              <a:t>нельзя </a:t>
            </a:r>
            <a:r>
              <a:rPr lang="ru-RU" dirty="0"/>
              <a:t>обижать домашних животных, бережно к ним </a:t>
            </a:r>
            <a:r>
              <a:rPr lang="ru-RU" dirty="0" smtClean="0"/>
              <a:t>относиться,</a:t>
            </a:r>
            <a:endParaRPr lang="ru-RU" dirty="0"/>
          </a:p>
          <a:p>
            <a:r>
              <a:rPr lang="ru-RU" dirty="0" smtClean="0"/>
              <a:t>ухаживать </a:t>
            </a:r>
            <a:r>
              <a:rPr lang="ru-RU" dirty="0"/>
              <a:t>за своими </a:t>
            </a:r>
            <a:r>
              <a:rPr lang="ru-RU" dirty="0" smtClean="0"/>
              <a:t>питомцами,</a:t>
            </a:r>
            <a:endParaRPr lang="ru-RU" dirty="0"/>
          </a:p>
          <a:p>
            <a:r>
              <a:rPr lang="ru-RU" dirty="0" smtClean="0"/>
              <a:t>помогать </a:t>
            </a:r>
            <a:r>
              <a:rPr lang="ru-RU" dirty="0"/>
              <a:t>бездомным </a:t>
            </a:r>
            <a:r>
              <a:rPr lang="ru-RU" dirty="0" smtClean="0"/>
              <a:t>животным.</a:t>
            </a:r>
            <a:endParaRPr lang="ru-RU" dirty="0"/>
          </a:p>
          <a:p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4041775" cy="303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828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97147B20-98A6-44A4-8597-2B51176F5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24" y="1268760"/>
            <a:ext cx="8229600" cy="452596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</a:t>
            </a:r>
          </a:p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Выделение ключевой информации из текста</a:t>
            </a:r>
          </a:p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информации, перевод её из одной формы в другую (принятую в словесной форме, переводить в изобразительную, схематическую, табличную)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умения  находить конкретные факты в тексте 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Дополнение готовых информационных объектов (текстов, таблиц, схем, диаграмм), создание 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собственных.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F7F7ECB8-42A3-4041-9FEA-2F167496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6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320480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556792"/>
            <a:ext cx="404177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89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Перенос информации материала учебника в таблицу с применением собственных наблюдений 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Объект 1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Создай таблицу сезонных явлений, используя рисунок в учебнике и имеющийся жизненный </a:t>
            </a:r>
            <a:r>
              <a:rPr lang="ru-RU" sz="1600" dirty="0" smtClean="0"/>
              <a:t>опыт</a:t>
            </a:r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488567"/>
              </p:ext>
            </p:extLst>
          </p:nvPr>
        </p:nvGraphicFramePr>
        <p:xfrm>
          <a:off x="251520" y="2924944"/>
          <a:ext cx="4320480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Документ" r:id="rId3" imgW="6084454" imgH="1055918" progId="Word.Document.12">
                  <p:embed/>
                </p:oleObj>
              </mc:Choice>
              <mc:Fallback>
                <p:oleObj name="Документ" r:id="rId3" imgW="6084454" imgH="10559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2924944"/>
                        <a:ext cx="4320480" cy="1656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511628"/>
              </p:ext>
            </p:extLst>
          </p:nvPr>
        </p:nvGraphicFramePr>
        <p:xfrm>
          <a:off x="4860032" y="2638425"/>
          <a:ext cx="3816424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Документ" r:id="rId5" imgW="6084454" imgH="1581537" progId="Word.Document.12">
                  <p:embed/>
                </p:oleObj>
              </mc:Choice>
              <mc:Fallback>
                <p:oleObj name="Документ" r:id="rId5" imgW="6084454" imgH="15815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60032" y="2638425"/>
                        <a:ext cx="3816424" cy="158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38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Формирование умения заполнять схемы на основе текста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Прочитай текст в учебнике. Выбери данные и заполни схему «Первобытные люди»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1484784"/>
            <a:ext cx="468052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1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Дополнение готовых информационных объектов (текстов, таблиц, схем, диаграмм), создание собственных.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22225" indent="0">
              <a:lnSpc>
                <a:spcPct val="115000"/>
              </a:lnSpc>
              <a:buNone/>
              <a:tabLst>
                <a:tab pos="292100" algn="l"/>
              </a:tabLst>
            </a:pPr>
            <a:r>
              <a:rPr lang="ru-RU" sz="2100" i="1" dirty="0" smtClean="0">
                <a:latin typeface="Times New Roman"/>
                <a:ea typeface="Times New Roman"/>
                <a:cs typeface="Times New Roman"/>
              </a:rPr>
              <a:t>Ответ:</a:t>
            </a:r>
            <a:endParaRPr lang="ru-RU" sz="2100" dirty="0">
              <a:latin typeface="Calibri"/>
              <a:ea typeface="Times New Roman"/>
              <a:cs typeface="Times New Roman"/>
            </a:endParaRPr>
          </a:p>
          <a:p>
            <a:pPr marL="22225" indent="180340">
              <a:lnSpc>
                <a:spcPct val="115000"/>
              </a:lnSpc>
              <a:spcAft>
                <a:spcPts val="1000"/>
              </a:spcAft>
              <a:tabLst>
                <a:tab pos="292100" algn="l"/>
              </a:tabLst>
            </a:pP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дуб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могучее и красивое дерево.  Для многих лесных жителей он является источником пищи.  Например, белки, лесные мыши и сойки  питаются желудями и даже запасают их на зиму. </a:t>
            </a:r>
            <a:r>
              <a:rPr lang="ru-RU" sz="2100" u="sng" dirty="0">
                <a:latin typeface="Times New Roman"/>
                <a:ea typeface="Times New Roman"/>
                <a:cs typeface="Times New Roman"/>
              </a:rPr>
              <a:t>Но никто из них не может помочь дубу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. (Все эти животные являются помощниками дуба, так как помогают ему расселиться в лесу – разносят его семена).</a:t>
            </a:r>
            <a:endParaRPr lang="ru-RU" sz="21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4497388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51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		Формирование духовно- нравственного воспитания младшего школьника  эффективно на уроках окружающего мира в начальной школе; различные воспитательные аспекты можно включать в разные темы, таким образом, духовно-нравственное воспитание как картинка из </a:t>
            </a:r>
            <a:r>
              <a:rPr lang="ru-RU" altLang="ru-RU" sz="2800" dirty="0" err="1">
                <a:latin typeface="Times New Roman" pitchFamily="18" charset="0"/>
                <a:cs typeface="Times New Roman" pitchFamily="18" charset="0"/>
              </a:rPr>
              <a:t>пазлов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собирается на различных уроках в единое целое.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111115"/>
                </a:solidFill>
                <a:latin typeface="Times New Roman"/>
                <a:ea typeface="Times New Roman"/>
              </a:rPr>
              <a:t>Концепция духовно – нравственного развития и воспитания личности гражданина России / Под ред. А.Я. Данилюка, А.М. </a:t>
            </a:r>
            <a:r>
              <a:rPr lang="ru-RU" sz="1800" dirty="0" err="1">
                <a:solidFill>
                  <a:srgbClr val="111115"/>
                </a:solidFill>
                <a:latin typeface="Times New Roman"/>
                <a:ea typeface="Times New Roman"/>
              </a:rPr>
              <a:t>Кондакова</a:t>
            </a:r>
            <a:r>
              <a:rPr lang="ru-RU" sz="1800" dirty="0">
                <a:solidFill>
                  <a:srgbClr val="111115"/>
                </a:solidFill>
                <a:latin typeface="Times New Roman"/>
                <a:ea typeface="Times New Roman"/>
              </a:rPr>
              <a:t>, В.А. Тишкова. – М.: Просвещение, 2010.  2. </a:t>
            </a:r>
            <a:r>
              <a:rPr lang="ru-RU" sz="1800" dirty="0" err="1">
                <a:solidFill>
                  <a:srgbClr val="111115"/>
                </a:solidFill>
                <a:latin typeface="Times New Roman"/>
                <a:ea typeface="Times New Roman"/>
              </a:rPr>
              <a:t>Жарковская</a:t>
            </a:r>
            <a:r>
              <a:rPr lang="ru-RU" sz="1800" dirty="0">
                <a:solidFill>
                  <a:srgbClr val="111115"/>
                </a:solidFill>
                <a:latin typeface="Times New Roman"/>
                <a:ea typeface="Times New Roman"/>
              </a:rPr>
              <a:t> Т.Г. Возможные пути организации </a:t>
            </a:r>
            <a:r>
              <a:rPr lang="ru-RU" sz="1800" dirty="0" err="1">
                <a:solidFill>
                  <a:srgbClr val="111115"/>
                </a:solidFill>
                <a:latin typeface="Times New Roman"/>
                <a:ea typeface="Times New Roman"/>
              </a:rPr>
              <a:t>духовно­нравственного</a:t>
            </a:r>
            <a:r>
              <a:rPr lang="ru-RU" sz="1800" dirty="0">
                <a:solidFill>
                  <a:srgbClr val="111115"/>
                </a:solidFill>
                <a:latin typeface="Times New Roman"/>
                <a:ea typeface="Times New Roman"/>
              </a:rPr>
              <a:t> образования в современных условиях / Т.Г. </a:t>
            </a:r>
            <a:r>
              <a:rPr lang="ru-RU" sz="1800" dirty="0" err="1">
                <a:solidFill>
                  <a:srgbClr val="111115"/>
                </a:solidFill>
                <a:latin typeface="Times New Roman"/>
                <a:ea typeface="Times New Roman"/>
              </a:rPr>
              <a:t>Жарковская</a:t>
            </a:r>
            <a:r>
              <a:rPr lang="ru-RU" sz="1800" dirty="0">
                <a:solidFill>
                  <a:srgbClr val="111115"/>
                </a:solidFill>
                <a:latin typeface="Times New Roman"/>
                <a:ea typeface="Times New Roman"/>
              </a:rPr>
              <a:t> //Стандарты и мониторинг в образовании, 2013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04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3960440" cy="5890666"/>
          </a:xfrm>
        </p:spPr>
        <p:txBody>
          <a:bodyPr>
            <a:noAutofit/>
          </a:bodyPr>
          <a:lstStyle/>
          <a:p>
            <a:r>
              <a:rPr lang="ru-RU" sz="3200" dirty="0"/>
              <a:t>Духовное-нравственное воспитание:</a:t>
            </a:r>
            <a:br>
              <a:rPr lang="ru-RU" sz="3200" dirty="0"/>
            </a:br>
            <a:r>
              <a:rPr lang="ru-RU" sz="3200" dirty="0"/>
              <a:t>- </a:t>
            </a:r>
            <a:r>
              <a:rPr lang="ru-RU" sz="3200" dirty="0" smtClean="0"/>
              <a:t>патриотизм,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- любовь к </a:t>
            </a:r>
            <a:r>
              <a:rPr lang="ru-RU" sz="3200" dirty="0" smtClean="0"/>
              <a:t>семье,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- бережное отношение к </a:t>
            </a:r>
            <a:r>
              <a:rPr lang="ru-RU" sz="3200" dirty="0" smtClean="0"/>
              <a:t>природе,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- сострадание,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-сопереживание.</a:t>
            </a:r>
            <a:endParaRPr lang="ru-RU" sz="3200" dirty="0"/>
          </a:p>
        </p:txBody>
      </p:sp>
      <p:pic>
        <p:nvPicPr>
          <p:cNvPr id="38914" name="Picture 2" descr="C:\Users\Учитель\Desktop\духовно-нравственное воспитание (1)\IMG_20221205_13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166" y="188640"/>
            <a:ext cx="480653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28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686800" cy="5329237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308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55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05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b="1" kern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Mangal"/>
                        </a:rPr>
                        <a:t>Уровень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b="1" kern="0" spc="-6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Mangal"/>
                        </a:rPr>
                        <a:t>Показатели</a:t>
                      </a:r>
                      <a:endParaRPr lang="ru-RU" sz="1800" kern="50" dirty="0">
                        <a:solidFill>
                          <a:schemeClr val="tx1"/>
                        </a:solidFill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554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b="1" kern="0" dirty="0">
                          <a:latin typeface="Times New Roman"/>
                          <a:ea typeface="Calibri"/>
                          <a:cs typeface="Mangal"/>
                        </a:rPr>
                        <a:t>Высокий уровень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kern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уважительно относится к старшим, одноклассникам, умеет </a:t>
                      </a:r>
                      <a:r>
                        <a:rPr lang="ru-RU" sz="1800" kern="0" spc="4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слушать, ставить себя на место другого, сочувствовать, сопереживать, </a:t>
                      </a:r>
                      <a:r>
                        <a:rPr lang="ru-RU" sz="1800" kern="0" spc="25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предлагать помощь. Характерна свобода и независимость в суждениях и </a:t>
                      </a:r>
                      <a:r>
                        <a:rPr lang="ru-RU" sz="1800" kern="0" spc="4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поступках, достаточен интеллектуальный уровень, самоотдача, радость </a:t>
                      </a:r>
                      <a:r>
                        <a:rPr lang="ru-RU" sz="1800" kern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познания, чувство увлеченности, в полной мере владеет знаниями поведения, открыт для общения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3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b="1" kern="0" dirty="0">
                          <a:latin typeface="Times New Roman"/>
                          <a:ea typeface="Calibri"/>
                          <a:cs typeface="Mangal"/>
                        </a:rPr>
                        <a:t>Средний уровень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kern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в достаточной степени уважительно относится к окружающим, корректен в действиях, однако не всегда сдержан и тактичен, стеснителен, присутствует боязнь быть смешным в глазах одноклассников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95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b="1" kern="0" dirty="0">
                          <a:latin typeface="Times New Roman"/>
                          <a:ea typeface="Calibri"/>
                          <a:cs typeface="Mangal"/>
                        </a:rPr>
                        <a:t>Низкий уровень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90600" algn="l"/>
                        </a:tabLst>
                      </a:pPr>
                      <a:r>
                        <a:rPr lang="ru-RU" sz="1800" kern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несдержан в действиях, бестактен, груб, мало общителен, </a:t>
                      </a:r>
                      <a:r>
                        <a:rPr lang="ru-RU" sz="1800" kern="0" spc="6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доказывает свою правоту через агрессию либо пассивен в действиях, </a:t>
                      </a:r>
                      <a:r>
                        <a:rPr lang="ru-RU" sz="1800" kern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Mangal"/>
                        </a:rPr>
                        <a:t>нуждается в дополнительных стимулах при выполнении заданий, участии в мероприятиях, плохо владеет правилами поведения в общественных местах, не берет инициативу на себя</a:t>
                      </a:r>
                      <a:endParaRPr lang="ru-RU" sz="1800" kern="50" dirty="0">
                        <a:latin typeface="Arial"/>
                        <a:ea typeface="Arial Unicode MS"/>
                        <a:cs typeface="Mang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081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Показатели сформированности нравственного воспитания младших школьников на уроках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кружающего мира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4437112"/>
            <a:ext cx="4040188" cy="1735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76872"/>
            <a:ext cx="2956322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276872"/>
            <a:ext cx="2952328" cy="31095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410" y="2204864"/>
            <a:ext cx="2736085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09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дружная семья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ебята </a:t>
            </a:r>
            <a:r>
              <a:rPr lang="ru-RU" dirty="0"/>
              <a:t>говорили о том, что </a:t>
            </a:r>
          </a:p>
          <a:p>
            <a:r>
              <a:rPr lang="ru-RU" dirty="0" smtClean="0"/>
              <a:t>нужно </a:t>
            </a:r>
            <a:r>
              <a:rPr lang="ru-RU" dirty="0"/>
              <a:t>любить и уважать </a:t>
            </a:r>
            <a:r>
              <a:rPr lang="ru-RU" dirty="0" smtClean="0"/>
              <a:t>родителей;</a:t>
            </a:r>
            <a:endParaRPr lang="ru-RU" dirty="0"/>
          </a:p>
          <a:p>
            <a:r>
              <a:rPr lang="ru-RU" dirty="0" smtClean="0"/>
              <a:t>заботиться </a:t>
            </a:r>
            <a:r>
              <a:rPr lang="ru-RU" dirty="0"/>
              <a:t>о младших братьях и </a:t>
            </a:r>
            <a:r>
              <a:rPr lang="ru-RU" dirty="0" smtClean="0"/>
              <a:t>сестрах;</a:t>
            </a:r>
            <a:endParaRPr lang="ru-RU" dirty="0"/>
          </a:p>
          <a:p>
            <a:r>
              <a:rPr lang="ru-RU" dirty="0" smtClean="0"/>
              <a:t>уважительно </a:t>
            </a:r>
            <a:r>
              <a:rPr lang="ru-RU" dirty="0"/>
              <a:t>относиться к бабушкам и к </a:t>
            </a:r>
            <a:r>
              <a:rPr lang="ru-RU" dirty="0" smtClean="0"/>
              <a:t>дедушкам.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899841"/>
            <a:ext cx="4041775" cy="303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2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i="1" dirty="0"/>
              <a:t>На уроках по этой теме ребята говорили о том, что </a:t>
            </a:r>
          </a:p>
          <a:p>
            <a:r>
              <a:rPr lang="ru-RU" dirty="0"/>
              <a:t>Нужно ценить красоту природы</a:t>
            </a:r>
          </a:p>
          <a:p>
            <a:r>
              <a:rPr lang="ru-RU" dirty="0"/>
              <a:t>Беречь окружающую дикую природу</a:t>
            </a:r>
          </a:p>
          <a:p>
            <a:r>
              <a:rPr lang="ru-RU" dirty="0"/>
              <a:t>Ценить природно-культурные ландшафты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Природа </a:t>
            </a:r>
            <a:r>
              <a:rPr lang="ru-RU" dirty="0"/>
              <a:t>и </a:t>
            </a:r>
            <a:r>
              <a:rPr lang="ru-RU" dirty="0" smtClean="0"/>
              <a:t>рукотворный мир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29644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53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39893" y="5733256"/>
            <a:ext cx="2674640" cy="576064"/>
          </a:xfrm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Фотографии детей </a:t>
            </a:r>
            <a:br>
              <a:rPr lang="ru-RU" dirty="0"/>
            </a:br>
            <a:r>
              <a:rPr lang="ru-RU" dirty="0"/>
              <a:t>«Природа моего края»</a:t>
            </a:r>
          </a:p>
        </p:txBody>
      </p:sp>
      <p:pic>
        <p:nvPicPr>
          <p:cNvPr id="33795" name="Picture 3" descr="C:\Users\Учитель\Desktop\духовно-нравственное воспитание (1)\IMG_20200711_154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1323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Users\Учитель\Desktop\духовно-нравственное воспитание (1)\IMG_20200711_1734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944" y="1556791"/>
            <a:ext cx="3158480" cy="421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1"/>
          <p:cNvSpPr txBox="1">
            <a:spLocks/>
          </p:cNvSpPr>
          <p:nvPr/>
        </p:nvSpPr>
        <p:spPr>
          <a:xfrm>
            <a:off x="5364088" y="5773600"/>
            <a:ext cx="3024336" cy="576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fontAlgn="auto">
              <a:buClr>
                <a:srgbClr val="2DA2BF"/>
              </a:buClr>
              <a:buFont typeface="Wingdings 3"/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7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5773600"/>
            <a:ext cx="3100059" cy="57606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Фотографии детей </a:t>
            </a:r>
            <a:br>
              <a:rPr lang="ru-RU" dirty="0"/>
            </a:br>
            <a:r>
              <a:rPr lang="ru-RU" dirty="0"/>
              <a:t>«Природа моего края»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5338045" y="5773600"/>
            <a:ext cx="3384376" cy="576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fontAlgn="auto">
              <a:buClr>
                <a:srgbClr val="2DA2BF"/>
              </a:buClr>
              <a:buFont typeface="Wingdings 3"/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4818" name="Picture 2" descr="C:\Users\Учитель\Desktop\духовно-нравственное воспитание (1)\IMG_20200711_1736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18379"/>
            <a:ext cx="3165816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Users\Учитель\Desktop\духовно-нравственное воспитание (1)\IMG_20200713_152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22216"/>
            <a:ext cx="3162939" cy="421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87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бывают животные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На уроках по этой теме ребята говорили о том, </a:t>
            </a:r>
            <a:r>
              <a:rPr lang="ru-RU" dirty="0" smtClean="0"/>
              <a:t>как</a:t>
            </a:r>
            <a:endParaRPr lang="ru-RU" dirty="0"/>
          </a:p>
          <a:p>
            <a:r>
              <a:rPr lang="ru-RU" dirty="0" smtClean="0"/>
              <a:t>бережно </a:t>
            </a:r>
            <a:r>
              <a:rPr lang="ru-RU" dirty="0"/>
              <a:t>относиться к </a:t>
            </a:r>
            <a:r>
              <a:rPr lang="ru-RU" dirty="0" smtClean="0"/>
              <a:t>животным,</a:t>
            </a:r>
            <a:endParaRPr lang="ru-RU" dirty="0"/>
          </a:p>
          <a:p>
            <a:r>
              <a:rPr lang="ru-RU" dirty="0" smtClean="0"/>
              <a:t> нужно помогать </a:t>
            </a:r>
            <a:r>
              <a:rPr lang="ru-RU" dirty="0"/>
              <a:t>бездомным </a:t>
            </a:r>
            <a:r>
              <a:rPr lang="ru-RU" dirty="0" smtClean="0"/>
              <a:t>животным;</a:t>
            </a:r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проходить мимо, если кто-то плохо обращается с </a:t>
            </a:r>
            <a:r>
              <a:rPr lang="ru-RU" dirty="0" smtClean="0"/>
              <a:t>животным;</a:t>
            </a:r>
            <a:endParaRPr lang="ru-RU" dirty="0"/>
          </a:p>
          <a:p>
            <a:r>
              <a:rPr lang="ru-RU" dirty="0" smtClean="0"/>
              <a:t>ценить </a:t>
            </a:r>
            <a:r>
              <a:rPr lang="ru-RU" dirty="0"/>
              <a:t>разнообразие животного </a:t>
            </a:r>
            <a:r>
              <a:rPr lang="ru-RU" dirty="0" smtClean="0"/>
              <a:t>мира.</a:t>
            </a:r>
            <a:endParaRPr lang="ru-RU" dirty="0"/>
          </a:p>
          <a:p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899841"/>
            <a:ext cx="4041775" cy="303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4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763</TotalTime>
  <Words>471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Открытая</vt:lpstr>
      <vt:lpstr>Документ</vt:lpstr>
      <vt:lpstr> </vt:lpstr>
      <vt:lpstr>Духовное-нравственное воспитание: - патриотизм,  - любовь к семье,  - бережное отношение к природе,  - сострадание,  -сопереживание.</vt:lpstr>
      <vt:lpstr>Показатели сформированности нравственного воспитания младших школьников на уроках окружающего мира</vt:lpstr>
      <vt:lpstr>Презентация PowerPoint</vt:lpstr>
      <vt:lpstr>Наша дружная семья</vt:lpstr>
      <vt:lpstr> Природа и рукотворный мир</vt:lpstr>
      <vt:lpstr>Фотографии детей  «Природа моего края»</vt:lpstr>
      <vt:lpstr>Фотографии детей  «Природа моего края»</vt:lpstr>
      <vt:lpstr>Какие бывают животные</vt:lpstr>
      <vt:lpstr>Дикие и домашние животные</vt:lpstr>
      <vt:lpstr>Презентация PowerPoint</vt:lpstr>
      <vt:lpstr>Презентация PowerPoint</vt:lpstr>
      <vt:lpstr>Перенос информации материала учебника в таблицу с применением собственных наблюдений </vt:lpstr>
      <vt:lpstr>Формирование умения заполнять схемы на основе текста</vt:lpstr>
      <vt:lpstr>Дополнение готовых информационных объектов (текстов, таблиц, схем, диаграмм), создание собственных.</vt:lpstr>
      <vt:lpstr>ВЫВОД: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квалификационная работа</dc:title>
  <dc:creator>SamLab.ws</dc:creator>
  <cp:lastModifiedBy>Учитель</cp:lastModifiedBy>
  <cp:revision>73</cp:revision>
  <dcterms:created xsi:type="dcterms:W3CDTF">2014-05-30T17:16:30Z</dcterms:created>
  <dcterms:modified xsi:type="dcterms:W3CDTF">2025-10-28T09:41:06Z</dcterms:modified>
</cp:coreProperties>
</file>